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3" d="100"/>
          <a:sy n="83" d="100"/>
        </p:scale>
        <p:origin x="265" y="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523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पदोन्नतीची</a:t>
            </a:r>
            <a:r>
              <a:rPr lang="en-US" b="1" dirty="0" smtClean="0"/>
              <a:t> </a:t>
            </a:r>
            <a:r>
              <a:rPr lang="en-US" b="1" dirty="0" err="1" smtClean="0"/>
              <a:t>तत्वे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(Principles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ofPromotion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___________________________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858000" cy="1981200"/>
          </a:xfrm>
        </p:spPr>
        <p:txBody>
          <a:bodyPr>
            <a:normAutofit/>
          </a:bodyPr>
          <a:lstStyle/>
          <a:p>
            <a:r>
              <a:rPr lang="en-IN" b="1" dirty="0" err="1" smtClean="0">
                <a:solidFill>
                  <a:schemeClr val="tx1"/>
                </a:solidFill>
              </a:rPr>
              <a:t>डॉ</a:t>
            </a:r>
            <a:r>
              <a:rPr lang="en-IN" b="1" dirty="0" smtClean="0">
                <a:solidFill>
                  <a:schemeClr val="tx1"/>
                </a:solidFill>
              </a:rPr>
              <a:t>. </a:t>
            </a:r>
            <a:r>
              <a:rPr lang="mr-IN" b="1" dirty="0" smtClean="0">
                <a:solidFill>
                  <a:schemeClr val="tx1"/>
                </a:solidFill>
              </a:rPr>
              <a:t>श्रीकांत मगर </a:t>
            </a:r>
            <a:endParaRPr lang="en-IN" b="1" dirty="0" smtClean="0">
              <a:solidFill>
                <a:schemeClr val="tx1"/>
              </a:solidFill>
            </a:endParaRPr>
          </a:p>
          <a:p>
            <a:r>
              <a:rPr lang="en-IN" b="1" dirty="0" err="1" smtClean="0">
                <a:solidFill>
                  <a:schemeClr val="tx1"/>
                </a:solidFill>
              </a:rPr>
              <a:t>सहाय्यक</a:t>
            </a:r>
            <a:r>
              <a:rPr lang="en-IN" b="1" dirty="0" smtClean="0">
                <a:solidFill>
                  <a:schemeClr val="tx1"/>
                </a:solidFill>
              </a:rPr>
              <a:t> </a:t>
            </a:r>
            <a:r>
              <a:rPr lang="en-IN" b="1" dirty="0" err="1" smtClean="0">
                <a:solidFill>
                  <a:schemeClr val="tx1"/>
                </a:solidFill>
              </a:rPr>
              <a:t>प्राध्यापक</a:t>
            </a:r>
            <a:r>
              <a:rPr lang="en-IN" b="1" dirty="0" smtClean="0">
                <a:solidFill>
                  <a:schemeClr val="tx1"/>
                </a:solidFill>
              </a:rPr>
              <a:t>, </a:t>
            </a:r>
            <a:r>
              <a:rPr lang="en-IN" b="1" dirty="0" err="1" smtClean="0">
                <a:solidFill>
                  <a:schemeClr val="tx1"/>
                </a:solidFill>
              </a:rPr>
              <a:t>लोकप्रशासन</a:t>
            </a:r>
            <a:r>
              <a:rPr lang="en-IN" b="1" dirty="0" smtClean="0">
                <a:solidFill>
                  <a:schemeClr val="tx1"/>
                </a:solidFill>
              </a:rPr>
              <a:t> </a:t>
            </a:r>
            <a:r>
              <a:rPr lang="en-IN" b="1" dirty="0" err="1" smtClean="0">
                <a:solidFill>
                  <a:schemeClr val="tx1"/>
                </a:solidFill>
              </a:rPr>
              <a:t>विभाग</a:t>
            </a:r>
            <a:r>
              <a:rPr lang="en-IN" b="1" dirty="0" smtClean="0">
                <a:solidFill>
                  <a:schemeClr val="tx1"/>
                </a:solidFill>
              </a:rPr>
              <a:t>,</a:t>
            </a:r>
          </a:p>
          <a:p>
            <a:r>
              <a:rPr lang="mr-IN" b="1" dirty="0" smtClean="0">
                <a:solidFill>
                  <a:schemeClr val="tx1"/>
                </a:solidFill>
              </a:rPr>
              <a:t>श्रीमती एस.के.गांधी</a:t>
            </a:r>
            <a:r>
              <a:rPr lang="en-IN" b="1" dirty="0" smtClean="0">
                <a:solidFill>
                  <a:schemeClr val="tx1"/>
                </a:solidFill>
              </a:rPr>
              <a:t> </a:t>
            </a:r>
            <a:r>
              <a:rPr lang="en-IN" b="1" dirty="0" err="1" smtClean="0">
                <a:solidFill>
                  <a:schemeClr val="tx1"/>
                </a:solidFill>
              </a:rPr>
              <a:t>महाविद्यालय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गुणवत्तेचे त</a:t>
            </a:r>
            <a:r>
              <a:rPr lang="en-US" b="1" dirty="0" err="1" smtClean="0"/>
              <a:t>त्व</a:t>
            </a:r>
            <a:r>
              <a:rPr lang="en-US" b="1" dirty="0" smtClean="0"/>
              <a:t> (Principle of Merit)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hi-IN" b="1" dirty="0" smtClean="0"/>
              <a:t>१</a:t>
            </a:r>
            <a:r>
              <a:rPr lang="en-US" b="1" dirty="0" smtClean="0"/>
              <a:t>) </a:t>
            </a:r>
            <a:r>
              <a:rPr lang="hi-IN" b="1" dirty="0" smtClean="0"/>
              <a:t>स्पर्धा परीक्षा</a:t>
            </a:r>
            <a:r>
              <a:rPr lang="en-US" b="1" dirty="0" smtClean="0"/>
              <a:t> :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mr-IN" sz="3000" dirty="0" smtClean="0"/>
              <a:t>अ</a:t>
            </a:r>
            <a:r>
              <a:rPr lang="en-US" sz="3000" dirty="0" smtClean="0"/>
              <a:t>) </a:t>
            </a:r>
            <a:r>
              <a:rPr lang="hi-IN" sz="3000" dirty="0" smtClean="0"/>
              <a:t>खुली स्पर्धा परीक्षा</a:t>
            </a:r>
            <a:r>
              <a:rPr lang="en-US" sz="3000" dirty="0" smtClean="0"/>
              <a:t> (Open Competitive Examination) </a:t>
            </a:r>
            <a:endParaRPr lang="mr-IN" sz="3000" dirty="0" smtClean="0"/>
          </a:p>
          <a:p>
            <a:pPr>
              <a:lnSpc>
                <a:spcPct val="150000"/>
              </a:lnSpc>
              <a:buNone/>
            </a:pPr>
            <a:r>
              <a:rPr lang="mr-IN" sz="3000" dirty="0" smtClean="0"/>
              <a:t>ब</a:t>
            </a:r>
            <a:r>
              <a:rPr lang="en-US" sz="3000" dirty="0" smtClean="0"/>
              <a:t>) </a:t>
            </a:r>
            <a:r>
              <a:rPr lang="hi-IN" sz="3000" dirty="0" smtClean="0"/>
              <a:t>मर्यादित स्पर्धा परीक्षा</a:t>
            </a:r>
            <a:r>
              <a:rPr lang="en-US" sz="3000" dirty="0" smtClean="0"/>
              <a:t> (Limited Competitive Examination) </a:t>
            </a:r>
            <a:endParaRPr lang="mr-IN" sz="3000" dirty="0" smtClean="0"/>
          </a:p>
          <a:p>
            <a:pPr>
              <a:lnSpc>
                <a:spcPct val="150000"/>
              </a:lnSpc>
              <a:buNone/>
            </a:pPr>
            <a:r>
              <a:rPr lang="mr-IN" sz="3000" dirty="0" smtClean="0"/>
              <a:t>क</a:t>
            </a:r>
            <a:r>
              <a:rPr lang="en-US" sz="3000" dirty="0" smtClean="0"/>
              <a:t>) </a:t>
            </a:r>
            <a:r>
              <a:rPr lang="hi-IN" sz="3000" dirty="0" smtClean="0"/>
              <a:t>उत्तीर्ण परीक्षा किंवा पास परीक्षा</a:t>
            </a:r>
            <a:r>
              <a:rPr lang="en-US" sz="3000" dirty="0" smtClean="0"/>
              <a:t> (Pass Examination</a:t>
            </a:r>
            <a:r>
              <a:rPr lang="en-US" sz="3000" b="1" dirty="0" smtClean="0"/>
              <a:t>) 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hi-IN" b="1" dirty="0" smtClean="0"/>
              <a:t>गुणवत्ते</a:t>
            </a:r>
            <a:r>
              <a:rPr lang="mr-IN" b="1" dirty="0" smtClean="0"/>
              <a:t>च्या </a:t>
            </a:r>
            <a:r>
              <a:rPr lang="hi-IN" b="1" dirty="0" smtClean="0"/>
              <a:t>त</a:t>
            </a:r>
            <a:r>
              <a:rPr lang="mr-IN" b="1" dirty="0" smtClean="0"/>
              <a:t>त्वाचे </a:t>
            </a:r>
            <a:r>
              <a:rPr lang="hi-IN" b="1" dirty="0" smtClean="0"/>
              <a:t>गुण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१</a:t>
            </a:r>
            <a:r>
              <a:rPr lang="en-US" dirty="0" smtClean="0"/>
              <a:t>) </a:t>
            </a:r>
            <a:r>
              <a:rPr lang="hi-IN" dirty="0" smtClean="0"/>
              <a:t>परीक्षा वस्तुनिष्ठ प्रकार आहे</a:t>
            </a:r>
            <a:r>
              <a:rPr lang="en-US" dirty="0" smtClean="0"/>
              <a:t>. </a:t>
            </a:r>
            <a:r>
              <a:rPr lang="hi-IN" dirty="0" smtClean="0"/>
              <a:t>हा व्यक्तिनिष्ठ प्रकार नाही</a:t>
            </a:r>
            <a:r>
              <a:rPr lang="en-US" dirty="0" smtClean="0"/>
              <a:t>. </a:t>
            </a:r>
            <a:r>
              <a:rPr lang="hi-IN" dirty="0" smtClean="0"/>
              <a:t>हा प्रकार व्यक्तिनिरपेक्ष असल्यामुळे गुणवत्ता आजमावता येते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२</a:t>
            </a:r>
            <a:r>
              <a:rPr lang="en-US" dirty="0" smtClean="0"/>
              <a:t>)</a:t>
            </a:r>
            <a:r>
              <a:rPr lang="mr-IN" dirty="0" smtClean="0"/>
              <a:t> </a:t>
            </a:r>
            <a:r>
              <a:rPr lang="hi-IN" dirty="0" smtClean="0"/>
              <a:t>पक्षपातरहित असल्यामुळे भ्रष्टाचाराला वाव कमी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३</a:t>
            </a:r>
            <a:r>
              <a:rPr lang="en-US" dirty="0" smtClean="0"/>
              <a:t>) </a:t>
            </a:r>
            <a:r>
              <a:rPr lang="hi-IN" dirty="0" smtClean="0"/>
              <a:t>सर्वांना आपली योग्यता प्रकट करण्याची समान संधी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४</a:t>
            </a:r>
            <a:r>
              <a:rPr lang="en-US" dirty="0" smtClean="0"/>
              <a:t>) </a:t>
            </a:r>
            <a:r>
              <a:rPr lang="hi-IN" dirty="0" smtClean="0"/>
              <a:t>कर्मचाऱ्यांची ज्येष्ठता हा योग्यता ठरविण्याचा प्रामाणिक आधार होऊ शकत नाही</a:t>
            </a:r>
            <a:r>
              <a:rPr lang="en-US" dirty="0" smtClean="0"/>
              <a:t>.</a:t>
            </a:r>
          </a:p>
          <a:p>
            <a:pPr>
              <a:lnSpc>
                <a:spcPct val="16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गुणवत्ते</a:t>
            </a:r>
            <a:r>
              <a:rPr lang="mr-IN" b="1" dirty="0" smtClean="0"/>
              <a:t>च्या </a:t>
            </a:r>
            <a:r>
              <a:rPr lang="hi-IN" b="1" dirty="0" smtClean="0"/>
              <a:t>त</a:t>
            </a:r>
            <a:r>
              <a:rPr lang="mr-IN" b="1" dirty="0" smtClean="0"/>
              <a:t>त्वाचे </a:t>
            </a:r>
            <a:r>
              <a:rPr lang="hi-IN" b="1" dirty="0" smtClean="0"/>
              <a:t>दोष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hi-IN" dirty="0" smtClean="0"/>
              <a:t>१</a:t>
            </a:r>
            <a:r>
              <a:rPr lang="en-US" dirty="0" smtClean="0"/>
              <a:t>) </a:t>
            </a:r>
            <a:r>
              <a:rPr lang="hi-IN" sz="3400" dirty="0" smtClean="0"/>
              <a:t>स्पर्धा परीक्षेच्या माध्यमाने परीक्षार्थीच्या व्यक्तिमत्त्वाला पारखून घेतले जाऊ शकत नाही</a:t>
            </a:r>
            <a:r>
              <a:rPr lang="en-US" sz="3400" dirty="0" smtClean="0"/>
              <a:t>. </a:t>
            </a:r>
            <a:r>
              <a:rPr lang="hi-IN" sz="3400" dirty="0" smtClean="0"/>
              <a:t>परीक्षेद्वारे बौद्धिक क्षमता आजमावता येते</a:t>
            </a:r>
            <a:r>
              <a:rPr lang="en-US" sz="3400" dirty="0" smtClean="0"/>
              <a:t>; </a:t>
            </a:r>
            <a:r>
              <a:rPr lang="hi-IN" sz="3400" dirty="0" smtClean="0"/>
              <a:t>परंतु त्याच्यात प्रशासनासाठी लागणाऱ्या गुणांची क्षमता किती आहे हे पाहता येत नाही</a:t>
            </a:r>
            <a:r>
              <a:rPr lang="en-US" sz="34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hi-IN" sz="3400" dirty="0" smtClean="0"/>
              <a:t>२</a:t>
            </a:r>
            <a:r>
              <a:rPr lang="en-US" sz="3400" dirty="0" smtClean="0"/>
              <a:t>) </a:t>
            </a:r>
            <a:r>
              <a:rPr lang="hi-IN" sz="3400" dirty="0" smtClean="0"/>
              <a:t>परीक्षेच्या तयारीसाठी कमी बुद्धिवंतदेखील काही पुस्तकांचा अभ्यास करू शकतात आणि चांगले गुण मिळवू शकतात</a:t>
            </a:r>
            <a:r>
              <a:rPr lang="en-US" sz="3400" dirty="0" smtClean="0"/>
              <a:t>. </a:t>
            </a:r>
            <a:r>
              <a:rPr lang="hi-IN" sz="3400" dirty="0" smtClean="0"/>
              <a:t>अगदीच कमी बुद्धीची माणसे घोकमपट्टी करूनदेखील पास होण्याइतके गुण मिळवू शकतात</a:t>
            </a:r>
            <a:r>
              <a:rPr lang="en-US" sz="3400" dirty="0" smtClean="0"/>
              <a:t>. </a:t>
            </a:r>
            <a:r>
              <a:rPr lang="hi-IN" sz="3400" dirty="0" smtClean="0"/>
              <a:t>म्हणून परीक्षा हा गुणवत्ता आजमावण्याचा एकमेव आधार होऊ शकत नाही</a:t>
            </a:r>
            <a:r>
              <a:rPr lang="en-US" sz="34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hi-IN" sz="3400" dirty="0" smtClean="0"/>
              <a:t>३</a:t>
            </a:r>
            <a:r>
              <a:rPr lang="en-US" sz="3400" dirty="0" smtClean="0"/>
              <a:t>) </a:t>
            </a:r>
            <a:r>
              <a:rPr lang="hi-IN" sz="3400" dirty="0" smtClean="0"/>
              <a:t>प्रशासनातील उच्च पदांसाठी लागणारे नेतृत्व</a:t>
            </a:r>
            <a:r>
              <a:rPr lang="en-US" sz="3400" dirty="0" smtClean="0"/>
              <a:t>, </a:t>
            </a:r>
            <a:r>
              <a:rPr lang="hi-IN" sz="3400" dirty="0" smtClean="0"/>
              <a:t>निर्णयक्षमता अशा गुणांची पारख परीक्षा पद्धतीद्वारे करणे अशक्य असते</a:t>
            </a:r>
            <a:r>
              <a:rPr lang="en-US" sz="3400" dirty="0" smtClean="0"/>
              <a:t>. </a:t>
            </a:r>
            <a:r>
              <a:rPr lang="hi-IN" sz="3400" dirty="0" smtClean="0"/>
              <a:t>लिखित परीक्षेद्वारे समयसूचकता</a:t>
            </a:r>
            <a:r>
              <a:rPr lang="en-US" sz="3400" dirty="0" smtClean="0"/>
              <a:t>, </a:t>
            </a:r>
            <a:r>
              <a:rPr lang="hi-IN" sz="3400" dirty="0" smtClean="0"/>
              <a:t>व्यवहारकुशलता अशा प्रशासनातील समस्या सोडविण्यासाठी लागणाऱ्या गुणांचा शोध घेतला जाणे शक्य नसते</a:t>
            </a:r>
            <a:r>
              <a:rPr lang="en-US" sz="34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पदोन्नतीची</a:t>
            </a:r>
            <a:r>
              <a:rPr lang="en-US" b="1" dirty="0" smtClean="0"/>
              <a:t> </a:t>
            </a:r>
            <a:r>
              <a:rPr lang="en-US" b="1" dirty="0" err="1" smtClean="0"/>
              <a:t>तत्वे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(Principles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ofPromotion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          </a:t>
            </a:r>
            <a:r>
              <a:rPr lang="hi-IN" dirty="0" smtClean="0"/>
              <a:t>कर्मचारी प्रशासनात कर्मचाऱ्यांसाठी </a:t>
            </a:r>
            <a:r>
              <a:rPr lang="en-US" dirty="0" err="1" smtClean="0"/>
              <a:t>पदोन्नतीची</a:t>
            </a:r>
            <a:r>
              <a:rPr lang="hi-IN" dirty="0" smtClean="0"/>
              <a:t> व्यवस्था असते</a:t>
            </a:r>
            <a:r>
              <a:rPr lang="en-US" dirty="0" smtClean="0"/>
              <a:t>. </a:t>
            </a:r>
            <a:r>
              <a:rPr lang="hi-IN" dirty="0" smtClean="0"/>
              <a:t>ही संधी सर्वांना मिळेलच असे काही नाही</a:t>
            </a:r>
            <a:r>
              <a:rPr lang="en-US" dirty="0" smtClean="0"/>
              <a:t>. </a:t>
            </a:r>
            <a:r>
              <a:rPr lang="hi-IN" dirty="0" smtClean="0"/>
              <a:t>कारण </a:t>
            </a:r>
            <a:r>
              <a:rPr lang="en-US" dirty="0" err="1" smtClean="0"/>
              <a:t>पदोन्नती</a:t>
            </a:r>
            <a:r>
              <a:rPr lang="hi-IN" dirty="0" smtClean="0"/>
              <a:t>साठी उपलब्ध असलेली पदे मर्यादित असतात आणि बढतीसाठी इच्छुक अनेक असतात</a:t>
            </a:r>
            <a:r>
              <a:rPr lang="en-US" dirty="0" smtClean="0"/>
              <a:t>. </a:t>
            </a:r>
            <a:r>
              <a:rPr lang="hi-IN" dirty="0" smtClean="0"/>
              <a:t>बढती देण्याची प्रक्रिया अत्यंत अवघड आहे</a:t>
            </a:r>
            <a:r>
              <a:rPr lang="en-US" dirty="0" smtClean="0"/>
              <a:t>. </a:t>
            </a:r>
            <a:r>
              <a:rPr lang="hi-IN" dirty="0" smtClean="0"/>
              <a:t>बढतीसाठी निश्चित असे काही आधार असले पाहिजेत</a:t>
            </a:r>
            <a:r>
              <a:rPr lang="en-US" dirty="0" smtClean="0"/>
              <a:t>. </a:t>
            </a:r>
            <a:r>
              <a:rPr lang="hi-IN" dirty="0" smtClean="0"/>
              <a:t>त्या आधारावरच कर्मचारीवर्ग प्रशासनातील सर्वांची पात्रता ठरविली जावी</a:t>
            </a:r>
            <a:r>
              <a:rPr lang="en-US" dirty="0" smtClean="0"/>
              <a:t>. </a:t>
            </a:r>
            <a:r>
              <a:rPr lang="hi-IN" dirty="0" smtClean="0"/>
              <a:t>ही पात्रता ठरविण्यासाठी काही पद्धतींचा बढतीसाठी विचार करणे आवश्यक आहे</a:t>
            </a:r>
            <a:r>
              <a:rPr lang="en-US" dirty="0" smtClean="0"/>
              <a:t>. </a:t>
            </a:r>
            <a:r>
              <a:rPr lang="hi-IN" dirty="0" smtClean="0"/>
              <a:t>बढतीच्या या पद्धती ठराविक तत्त्वानुसारच असतात</a:t>
            </a:r>
            <a:r>
              <a:rPr lang="en-US" dirty="0" smtClean="0"/>
              <a:t>. </a:t>
            </a:r>
            <a:r>
              <a:rPr lang="hi-IN" dirty="0" smtClean="0"/>
              <a:t>म्हणून यासाठी</a:t>
            </a:r>
            <a:r>
              <a:rPr lang="en-US" dirty="0" smtClean="0"/>
              <a:t> ' </a:t>
            </a:r>
            <a:r>
              <a:rPr lang="en-US" dirty="0" err="1" smtClean="0"/>
              <a:t>पदोन्नतीची</a:t>
            </a:r>
            <a:r>
              <a:rPr lang="hi-IN" dirty="0" smtClean="0"/>
              <a:t> तत्त्वे</a:t>
            </a:r>
            <a:r>
              <a:rPr lang="en-US" dirty="0" smtClean="0"/>
              <a:t>' (Principles of Promotions) </a:t>
            </a:r>
            <a:r>
              <a:rPr lang="mr-IN" dirty="0" smtClean="0"/>
              <a:t>महत्वपूर्ण असतात.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पदोन्नतीची</a:t>
            </a:r>
            <a:r>
              <a:rPr lang="en-US" b="1" dirty="0" smtClean="0"/>
              <a:t> </a:t>
            </a:r>
            <a:r>
              <a:rPr lang="en-US" b="1" dirty="0" err="1" smtClean="0"/>
              <a:t>तत्वे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(Principles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ofPromotion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62400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AutoNum type="hindiNumParenR"/>
            </a:pPr>
            <a:r>
              <a:rPr lang="hi-IN" b="1" dirty="0" smtClean="0"/>
              <a:t>ज्येष्ठतेचे तत्त्व</a:t>
            </a:r>
            <a:r>
              <a:rPr lang="en-US" b="1" dirty="0" smtClean="0"/>
              <a:t> (Principle of Seniority)</a:t>
            </a:r>
            <a:endParaRPr lang="mr-IN" b="1" dirty="0" smtClean="0"/>
          </a:p>
          <a:p>
            <a:pPr marL="514350" indent="-514350">
              <a:lnSpc>
                <a:spcPct val="200000"/>
              </a:lnSpc>
              <a:buAutoNum type="hindiNumParenR"/>
            </a:pPr>
            <a:r>
              <a:rPr lang="hi-IN" b="1" dirty="0" smtClean="0"/>
              <a:t>गुणवत्तेचे त</a:t>
            </a:r>
            <a:r>
              <a:rPr lang="en-US" b="1" dirty="0" err="1" smtClean="0"/>
              <a:t>त्व</a:t>
            </a:r>
            <a:r>
              <a:rPr lang="en-US" b="1" dirty="0" smtClean="0"/>
              <a:t> (Principle of Merit) </a:t>
            </a:r>
            <a:endParaRPr lang="mr-IN" b="1" dirty="0" smtClean="0"/>
          </a:p>
          <a:p>
            <a:pPr marL="514350" indent="-514350">
              <a:lnSpc>
                <a:spcPct val="150000"/>
              </a:lnSpc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800" b="1" dirty="0" smtClean="0"/>
              <a:t>ज्येष्ठतेचे तत्त्व</a:t>
            </a:r>
            <a:r>
              <a:rPr lang="en-US" sz="3800" b="1" dirty="0" smtClean="0"/>
              <a:t> (Principle of Seniority) 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hi-IN" dirty="0" smtClean="0"/>
              <a:t>पदोन्नतीचे हे तत्त्व सेवकाच्या सेवाकालास अधिक महत्त्व देणारे तत्त्व आहे</a:t>
            </a:r>
            <a:r>
              <a:rPr lang="en-US" dirty="0" smtClean="0"/>
              <a:t>. </a:t>
            </a:r>
            <a:r>
              <a:rPr lang="hi-IN" dirty="0" smtClean="0"/>
              <a:t>यात कर्मचाऱ्याचा सेवाकाल विचारात घेऊन बढती दिली जाते</a:t>
            </a:r>
            <a:r>
              <a:rPr lang="en-US" dirty="0" smtClean="0"/>
              <a:t>. </a:t>
            </a:r>
            <a:endParaRPr lang="mr-IN" dirty="0" smtClean="0"/>
          </a:p>
          <a:p>
            <a:pPr algn="just">
              <a:lnSpc>
                <a:spcPct val="160000"/>
              </a:lnSpc>
            </a:pPr>
            <a:r>
              <a:rPr lang="hi-IN" dirty="0" smtClean="0"/>
              <a:t>ज्या</a:t>
            </a:r>
            <a:r>
              <a:rPr lang="mr-IN" dirty="0" smtClean="0"/>
              <a:t>चा</a:t>
            </a:r>
            <a:r>
              <a:rPr lang="hi-IN" dirty="0" smtClean="0"/>
              <a:t> सेवाकाल अधिक त्याला इतरांपेक्षा प्राधान्य देऊन त्याची वरिष्ठ पदावर नियुक्ती करणे </a:t>
            </a:r>
            <a:r>
              <a:rPr lang="en-US" dirty="0" err="1" smtClean="0"/>
              <a:t>अथवा</a:t>
            </a:r>
            <a:r>
              <a:rPr lang="en-US" dirty="0" smtClean="0"/>
              <a:t> </a:t>
            </a:r>
            <a:r>
              <a:rPr lang="hi-IN" dirty="0" smtClean="0"/>
              <a:t>पदाचा मानकरी ठरविणे याला बढतीची सेवाज्येष्ठता पद्धती असे म्हणतात</a:t>
            </a:r>
            <a:endParaRPr lang="mr-IN" dirty="0" smtClean="0"/>
          </a:p>
          <a:p>
            <a:pPr algn="just">
              <a:lnSpc>
                <a:spcPct val="160000"/>
              </a:lnSpc>
            </a:pPr>
            <a:r>
              <a:rPr lang="hi-IN" dirty="0" smtClean="0"/>
              <a:t>बढतीचा </a:t>
            </a:r>
            <a:r>
              <a:rPr lang="mr-IN" dirty="0" smtClean="0"/>
              <a:t>हा </a:t>
            </a:r>
            <a:r>
              <a:rPr lang="hi-IN" dirty="0" smtClean="0"/>
              <a:t>सरळ मार्ग समजला जातो</a:t>
            </a:r>
            <a:r>
              <a:rPr lang="mr-IN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ज्येष्ठतेच्या तत्त्वाचे गुण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१</a:t>
            </a:r>
            <a:r>
              <a:rPr lang="en-US" dirty="0" smtClean="0"/>
              <a:t>) </a:t>
            </a:r>
            <a:r>
              <a:rPr lang="hi-IN" dirty="0" smtClean="0"/>
              <a:t>अधिक सेवाकाळ झाल्यामुळे अनुभव जास्त असतो व त्यामुळे त्याची काम</a:t>
            </a:r>
            <a:r>
              <a:rPr lang="mr-IN" dirty="0" smtClean="0"/>
              <a:t> </a:t>
            </a:r>
            <a:r>
              <a:rPr lang="hi-IN" dirty="0" smtClean="0"/>
              <a:t>करण्याची योग्यता वाढलेली असते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२</a:t>
            </a:r>
            <a:r>
              <a:rPr lang="en-US" dirty="0" smtClean="0"/>
              <a:t>) </a:t>
            </a:r>
            <a:r>
              <a:rPr lang="hi-IN" dirty="0" smtClean="0"/>
              <a:t>बढतीसाठी इच्छुक उमेदवारातील आपापसातील संघर्ष मिटतो</a:t>
            </a:r>
            <a:r>
              <a:rPr lang="en-US" dirty="0" smtClean="0"/>
              <a:t>,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३</a:t>
            </a:r>
            <a:r>
              <a:rPr lang="en-US" dirty="0" smtClean="0"/>
              <a:t>) </a:t>
            </a:r>
            <a:r>
              <a:rPr lang="hi-IN" dirty="0" smtClean="0"/>
              <a:t>पदोन्नती करणारा राजकीय दबावापासून अथवा अन्य दबावापासून मुक्त राहतो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४</a:t>
            </a:r>
            <a:r>
              <a:rPr lang="en-US" dirty="0" smtClean="0"/>
              <a:t>) </a:t>
            </a:r>
            <a:r>
              <a:rPr lang="hi-IN" dirty="0" smtClean="0"/>
              <a:t>कर्मचारीवर्गात अशी भावना निर्माण होते की</a:t>
            </a:r>
            <a:r>
              <a:rPr lang="en-US" dirty="0" smtClean="0"/>
              <a:t>, </a:t>
            </a:r>
            <a:r>
              <a:rPr lang="hi-IN" dirty="0" smtClean="0"/>
              <a:t>बढती ही नि</a:t>
            </a:r>
            <a:r>
              <a:rPr lang="en-US" dirty="0" smtClean="0"/>
              <a:t>:</a:t>
            </a:r>
            <a:r>
              <a:rPr lang="hi-IN" dirty="0" smtClean="0"/>
              <a:t>पक्ष</a:t>
            </a:r>
            <a:r>
              <a:rPr lang="en-US" dirty="0" smtClean="0"/>
              <a:t>, </a:t>
            </a:r>
            <a:r>
              <a:rPr lang="hi-IN" dirty="0" smtClean="0"/>
              <a:t>न्याय्य व भेदभाव न होऊ देता होते त्यामुळे त्याचे मनोबल वाढते</a:t>
            </a:r>
            <a:r>
              <a:rPr lang="en-US" dirty="0" smtClean="0"/>
              <a:t>.</a:t>
            </a:r>
            <a:endParaRPr lang="mr-IN" dirty="0" smtClean="0"/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५</a:t>
            </a:r>
            <a:r>
              <a:rPr lang="en-US" dirty="0" smtClean="0"/>
              <a:t>) </a:t>
            </a:r>
            <a:r>
              <a:rPr lang="hi-IN" dirty="0" smtClean="0"/>
              <a:t>पदोन्नती नि</a:t>
            </a:r>
            <a:r>
              <a:rPr lang="en-US" dirty="0" smtClean="0"/>
              <a:t>:</a:t>
            </a:r>
            <a:r>
              <a:rPr lang="hi-IN" dirty="0" smtClean="0"/>
              <a:t>पक्षपातीपणे होते म्हणून चांगले लोक सरकारी पदाकडे आकर्षित होतात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ज्येष्ठतेच्या तत्त्वाचे गुण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9530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hi-IN" dirty="0" smtClean="0"/>
              <a:t>६</a:t>
            </a:r>
            <a:r>
              <a:rPr lang="en-US" dirty="0" smtClean="0"/>
              <a:t>) </a:t>
            </a:r>
            <a:r>
              <a:rPr lang="hi-IN" dirty="0" smtClean="0"/>
              <a:t>अनेक महत्त्वपूर्ण अधिकारी सेवेमध्ये राहू शकतात</a:t>
            </a:r>
            <a:r>
              <a:rPr lang="en-US" dirty="0" smtClean="0"/>
              <a:t>. </a:t>
            </a:r>
            <a:r>
              <a:rPr lang="hi-IN" dirty="0" smtClean="0"/>
              <a:t>नसता त्यांना कधीच सेवेबाहेर पडावे लागले असते</a:t>
            </a:r>
            <a:r>
              <a:rPr lang="en-US" dirty="0" smtClean="0"/>
              <a:t>.</a:t>
            </a:r>
            <a:endParaRPr lang="mr-IN" dirty="0" smtClean="0"/>
          </a:p>
          <a:p>
            <a:pPr algn="just">
              <a:buNone/>
            </a:pPr>
            <a:r>
              <a:rPr lang="mr-IN" dirty="0" smtClean="0"/>
              <a:t>७</a:t>
            </a:r>
            <a:r>
              <a:rPr lang="en-US" dirty="0" smtClean="0"/>
              <a:t>) </a:t>
            </a:r>
            <a:r>
              <a:rPr lang="hi-IN" dirty="0" smtClean="0"/>
              <a:t>ज्येष्ठतेचे तत्त्व हे वस्तुनिष्ठ</a:t>
            </a:r>
            <a:r>
              <a:rPr lang="en-US" dirty="0" smtClean="0"/>
              <a:t> (Objective) </a:t>
            </a:r>
            <a:r>
              <a:rPr lang="hi-IN" dirty="0" smtClean="0"/>
              <a:t>आहे</a:t>
            </a:r>
            <a:r>
              <a:rPr lang="en-US" dirty="0" smtClean="0"/>
              <a:t>, </a:t>
            </a:r>
            <a:r>
              <a:rPr lang="hi-IN" dirty="0" smtClean="0"/>
              <a:t>ते व्यक्तिनिष्ठ नाही</a:t>
            </a:r>
            <a:r>
              <a:rPr lang="en-US" dirty="0" smtClean="0"/>
              <a:t>,</a:t>
            </a:r>
          </a:p>
          <a:p>
            <a:pPr algn="just">
              <a:buNone/>
            </a:pPr>
            <a:r>
              <a:rPr lang="mr-IN" dirty="0" smtClean="0"/>
              <a:t>८</a:t>
            </a:r>
            <a:r>
              <a:rPr lang="en-US" dirty="0" smtClean="0"/>
              <a:t>) </a:t>
            </a:r>
            <a:r>
              <a:rPr lang="hi-IN" dirty="0" smtClean="0"/>
              <a:t>ज्येष्ठता एक तथ्य</a:t>
            </a:r>
            <a:r>
              <a:rPr lang="en-US" dirty="0" smtClean="0"/>
              <a:t> (Fact) </a:t>
            </a:r>
            <a:r>
              <a:rPr lang="hi-IN" dirty="0" smtClean="0"/>
              <a:t>आहे त्याला कोणीही अमान्य करत नाही</a:t>
            </a:r>
            <a:r>
              <a:rPr lang="en-US" dirty="0" smtClean="0"/>
              <a:t>,</a:t>
            </a:r>
          </a:p>
          <a:p>
            <a:pPr algn="just">
              <a:buNone/>
            </a:pPr>
            <a:r>
              <a:rPr lang="mr-IN" dirty="0" smtClean="0"/>
              <a:t>९</a:t>
            </a:r>
            <a:r>
              <a:rPr lang="en-US" dirty="0" smtClean="0"/>
              <a:t>) </a:t>
            </a:r>
            <a:r>
              <a:rPr lang="hi-IN" dirty="0" smtClean="0"/>
              <a:t>ही एक शिस्तबद्ध रांग</a:t>
            </a:r>
            <a:r>
              <a:rPr lang="en-US" dirty="0" smtClean="0"/>
              <a:t> (Queue) </a:t>
            </a:r>
            <a:r>
              <a:rPr lang="hi-IN" dirty="0" smtClean="0"/>
              <a:t>आहे व आपली वेळ आली की प्रवेश मिळतो</a:t>
            </a:r>
            <a:r>
              <a:rPr lang="en-US" dirty="0" smtClean="0"/>
              <a:t>. </a:t>
            </a:r>
            <a:r>
              <a:rPr lang="hi-IN" dirty="0" smtClean="0"/>
              <a:t>आपला नंबर आला की बढती मिळते त्यामुळे मनोधैर्य कायम राहते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mr-IN" dirty="0" smtClean="0"/>
              <a:t>१०</a:t>
            </a:r>
            <a:r>
              <a:rPr lang="en-US" dirty="0" smtClean="0"/>
              <a:t>) </a:t>
            </a:r>
            <a:r>
              <a:rPr lang="hi-IN" dirty="0" smtClean="0"/>
              <a:t>ही एक यंत्रवत क्रिया आहे</a:t>
            </a:r>
            <a:r>
              <a:rPr lang="en-US" dirty="0" smtClean="0"/>
              <a:t>. </a:t>
            </a:r>
            <a:r>
              <a:rPr lang="hi-IN" dirty="0" smtClean="0"/>
              <a:t>ती सतत चालू राहते</a:t>
            </a:r>
            <a:endParaRPr lang="mr-IN" dirty="0" smtClean="0"/>
          </a:p>
          <a:p>
            <a:pPr algn="just">
              <a:buNone/>
            </a:pPr>
            <a:r>
              <a:rPr lang="mr-IN" dirty="0" smtClean="0"/>
              <a:t>११</a:t>
            </a:r>
            <a:r>
              <a:rPr lang="en-US" dirty="0" smtClean="0"/>
              <a:t>) </a:t>
            </a:r>
            <a:r>
              <a:rPr lang="hi-IN" dirty="0" smtClean="0"/>
              <a:t>वृद्ध कर्मचारी या पद्धतीचा फार आदर करतात</a:t>
            </a:r>
            <a:r>
              <a:rPr lang="en-US" dirty="0" smtClean="0"/>
              <a:t>. </a:t>
            </a:r>
            <a:r>
              <a:rPr lang="hi-IN" dirty="0" smtClean="0"/>
              <a:t>कारण तरुण अधिकाऱ्याच्या अधीन </a:t>
            </a:r>
            <a:r>
              <a:rPr lang="en-US" dirty="0" err="1" smtClean="0"/>
              <a:t>राहून</a:t>
            </a:r>
            <a:r>
              <a:rPr lang="en-US" dirty="0" smtClean="0"/>
              <a:t> </a:t>
            </a:r>
            <a:r>
              <a:rPr lang="hi-IN" dirty="0" smtClean="0"/>
              <a:t>कार्य करावे लागत नाही</a:t>
            </a:r>
            <a:r>
              <a:rPr lang="en-US" dirty="0" smtClean="0"/>
              <a:t>.</a:t>
            </a:r>
          </a:p>
          <a:p>
            <a:endParaRPr lang="mr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ज्येष्ठतेच्या तत्त्वाचे दोष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१</a:t>
            </a:r>
            <a:r>
              <a:rPr lang="en-US" dirty="0" smtClean="0"/>
              <a:t>) </a:t>
            </a:r>
            <a:r>
              <a:rPr lang="hi-IN" dirty="0" smtClean="0"/>
              <a:t>या पद्धतीमुळे योग्यता असणाऱ्या कर्मचाऱ्याला बढती मिळू शकत नाही</a:t>
            </a:r>
            <a:r>
              <a:rPr lang="en-US" dirty="0" smtClean="0"/>
              <a:t>. </a:t>
            </a:r>
            <a:r>
              <a:rPr lang="hi-IN" dirty="0" smtClean="0"/>
              <a:t>कारण त्याचे वय व तेथील सेवाकाल कमी असतो तसेच तो कितीही कार्यक्षम असला तरी बढतीसाठी त्याला वाव मिळू शकत नाही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२</a:t>
            </a:r>
            <a:r>
              <a:rPr lang="en-US" dirty="0" smtClean="0"/>
              <a:t>) </a:t>
            </a:r>
            <a:r>
              <a:rPr lang="hi-IN" dirty="0" smtClean="0"/>
              <a:t>बढतीसाठी सेवाकाळ हाच निकष असल्यामुळे अधिक योग्यता धारण करावी आणि प्रशासनात आपल्या अंगी असलेल्या गुणाचा विकासकरण्याची वृत्ती लोप पावते</a:t>
            </a:r>
            <a:r>
              <a:rPr lang="en-US" dirty="0" smtClean="0"/>
              <a:t>. </a:t>
            </a:r>
            <a:r>
              <a:rPr lang="hi-IN" dirty="0" smtClean="0"/>
              <a:t>कर्मचाऱ्यांना नवीन काही शिकण्याचा उत्साह राहत नाही</a:t>
            </a:r>
            <a:r>
              <a:rPr lang="en-US" dirty="0" smtClean="0"/>
              <a:t>.</a:t>
            </a:r>
            <a:endParaRPr lang="mr-IN" dirty="0" smtClean="0"/>
          </a:p>
          <a:p>
            <a:pPr algn="just">
              <a:lnSpc>
                <a:spcPct val="160000"/>
              </a:lnSpc>
              <a:buNone/>
            </a:pPr>
            <a:r>
              <a:rPr lang="hi-IN" dirty="0" smtClean="0"/>
              <a:t>३</a:t>
            </a:r>
            <a:r>
              <a:rPr lang="en-US" dirty="0" smtClean="0"/>
              <a:t>) </a:t>
            </a:r>
            <a:r>
              <a:rPr lang="hi-IN" dirty="0" smtClean="0"/>
              <a:t>बढतीची ही अयोग्य पद्धती आहे</a:t>
            </a:r>
            <a:r>
              <a:rPr lang="en-US" dirty="0" smtClean="0"/>
              <a:t>. </a:t>
            </a:r>
            <a:r>
              <a:rPr lang="hi-IN" dirty="0" smtClean="0"/>
              <a:t>अशा पद्धती नवीन होतकरू व मेहनती तरुणांना आकर्षित करू शकत नाही</a:t>
            </a:r>
            <a:r>
              <a:rPr lang="en-US" dirty="0" smtClean="0"/>
              <a:t>. </a:t>
            </a:r>
            <a:r>
              <a:rPr lang="hi-IN" dirty="0" smtClean="0"/>
              <a:t>बुद्धिवंत तरुण खाजगी सेवेकडे जातात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ज्येष्ठतेच्या तत्त्वाचे दोष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hi-IN" dirty="0" smtClean="0"/>
              <a:t>४</a:t>
            </a:r>
            <a:r>
              <a:rPr lang="en-US" dirty="0" smtClean="0"/>
              <a:t>) </a:t>
            </a:r>
            <a:r>
              <a:rPr lang="hi-IN" sz="3400" dirty="0" smtClean="0"/>
              <a:t>सेवाकाळ जास्त असल्यास अनुभव जास्त असतो ही गोष्ट तर्कशुद्ध नाही</a:t>
            </a:r>
            <a:r>
              <a:rPr lang="en-US" sz="3400" dirty="0" smtClean="0"/>
              <a:t>. </a:t>
            </a:r>
            <a:r>
              <a:rPr lang="hi-IN" sz="3400" dirty="0" smtClean="0"/>
              <a:t>बढतीसाठी दीर्घकाळ सेवेत राहणे याचा अर्थ जास्त अनुभव घेतला जाऊ शकतो</a:t>
            </a:r>
            <a:r>
              <a:rPr lang="en-US" sz="3400" dirty="0" smtClean="0"/>
              <a:t>. </a:t>
            </a:r>
            <a:r>
              <a:rPr lang="hi-IN" sz="3400" dirty="0" smtClean="0"/>
              <a:t>एक एक दिवसाची भर टाकणारी माणसे जास्त काम करण्याची वृत्ती बाळगत नाहीत</a:t>
            </a:r>
            <a:r>
              <a:rPr lang="en-US" sz="3400" dirty="0" smtClean="0"/>
              <a:t>. </a:t>
            </a:r>
            <a:r>
              <a:rPr lang="hi-IN" sz="3400" dirty="0" smtClean="0"/>
              <a:t>जास्त काम नसल्याने जास्त अनुभव येऊ शकत नाही</a:t>
            </a:r>
            <a:r>
              <a:rPr lang="en-US" sz="3400" dirty="0" smtClean="0"/>
              <a:t>. </a:t>
            </a:r>
            <a:r>
              <a:rPr lang="hi-IN" sz="3400" dirty="0" smtClean="0"/>
              <a:t>कारण काम आणि अनुभव या दोन्ही गोष्टी </a:t>
            </a:r>
            <a:r>
              <a:rPr lang="hi-IN" sz="3400" dirty="0" smtClean="0"/>
              <a:t>जोडीने</a:t>
            </a:r>
            <a:r>
              <a:rPr lang="mr-IN" sz="3400" dirty="0"/>
              <a:t> </a:t>
            </a:r>
            <a:r>
              <a:rPr lang="hi-IN" sz="3400" dirty="0" smtClean="0"/>
              <a:t>चालणाऱ्या </a:t>
            </a:r>
            <a:r>
              <a:rPr lang="hi-IN" sz="3400" dirty="0" smtClean="0"/>
              <a:t>आहेत</a:t>
            </a:r>
            <a:r>
              <a:rPr lang="en-US" sz="34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hi-IN" sz="3400" dirty="0" smtClean="0"/>
              <a:t>५</a:t>
            </a:r>
            <a:r>
              <a:rPr lang="en-US" sz="3400" dirty="0" smtClean="0"/>
              <a:t>) </a:t>
            </a:r>
            <a:r>
              <a:rPr lang="hi-IN" sz="3400" dirty="0" smtClean="0"/>
              <a:t>बढती हा एक अधिकार आहे अशी भावना कर्मचाऱ्यात बळावते</a:t>
            </a:r>
            <a:r>
              <a:rPr lang="en-US" sz="3400" dirty="0" smtClean="0"/>
              <a:t>. </a:t>
            </a:r>
            <a:r>
              <a:rPr lang="hi-IN" sz="3400" dirty="0" smtClean="0"/>
              <a:t>बढती प्राप्त अधिकारी आपल्या कनिष्ठांबरोबर </a:t>
            </a:r>
            <a:r>
              <a:rPr lang="en-US" sz="3400" dirty="0" err="1" smtClean="0"/>
              <a:t>सदभाव</a:t>
            </a:r>
            <a:r>
              <a:rPr lang="en-US" sz="3400" dirty="0" smtClean="0"/>
              <a:t> </a:t>
            </a:r>
            <a:r>
              <a:rPr lang="hi-IN" sz="3400" dirty="0" smtClean="0"/>
              <a:t>आणि सदाचार ठेवत नाही</a:t>
            </a:r>
            <a:r>
              <a:rPr lang="en-US" sz="34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3400" dirty="0" smtClean="0"/>
              <a:t>६) </a:t>
            </a:r>
            <a:r>
              <a:rPr lang="hi-IN" sz="3400" dirty="0" smtClean="0"/>
              <a:t>आपल्या कर्तृत्वाला वाव मिळत नाही अशा योग्यतेच्या कार्यक्षम अधिकाऱ्यांना मानहानीचे अनेक प्रसंग सहन करावे लागतात</a:t>
            </a:r>
            <a:r>
              <a:rPr lang="en-US" sz="3400" dirty="0" smtClean="0"/>
              <a:t>. </a:t>
            </a:r>
            <a:r>
              <a:rPr lang="hi-IN" sz="3400" dirty="0" smtClean="0"/>
              <a:t>कधी कधी तर सेवेचा ते त्याग करतात</a:t>
            </a:r>
            <a:r>
              <a:rPr lang="en-US" sz="3400" dirty="0" smtClean="0"/>
              <a:t>. </a:t>
            </a:r>
            <a:r>
              <a:rPr lang="hi-IN" sz="3400" dirty="0" smtClean="0"/>
              <a:t>अशावेळी प्रशासनाला हानी पोहोचते</a:t>
            </a:r>
            <a:r>
              <a:rPr lang="en-US" sz="3400" dirty="0" smtClean="0"/>
              <a:t>. </a:t>
            </a:r>
            <a:r>
              <a:rPr lang="hi-IN" sz="3400" dirty="0" smtClean="0"/>
              <a:t>हा दोष या बढती पद्धतीचाच आहे</a:t>
            </a:r>
            <a:r>
              <a:rPr lang="en-US" sz="3400" dirty="0" smtClean="0"/>
              <a:t>.</a:t>
            </a:r>
          </a:p>
          <a:p>
            <a:pPr algn="just"/>
            <a:endParaRPr lang="en-US"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 smtClean="0"/>
              <a:t>ज्येष्ठतेच्या तत्त्वाचे दोष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05400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७</a:t>
            </a:r>
            <a:r>
              <a:rPr lang="en-US" sz="4400" dirty="0" smtClean="0"/>
              <a:t>) </a:t>
            </a:r>
            <a:r>
              <a:rPr lang="hi-IN" sz="4400" dirty="0" smtClean="0"/>
              <a:t>हा सिद्धांत प्रशासनाला रूढीवादी</a:t>
            </a:r>
            <a:r>
              <a:rPr lang="en-US" sz="4400" dirty="0" smtClean="0"/>
              <a:t>, </a:t>
            </a:r>
            <a:r>
              <a:rPr lang="hi-IN" sz="4400" dirty="0" smtClean="0"/>
              <a:t>परंपरावादी बनवितो</a:t>
            </a:r>
            <a:r>
              <a:rPr lang="en-US" sz="4400" dirty="0" smtClean="0"/>
              <a:t>. </a:t>
            </a:r>
            <a:r>
              <a:rPr lang="hi-IN" sz="4400" dirty="0" smtClean="0"/>
              <a:t>याचा परिणाम संपूर्ण व्यवस्थाच प्रतिक्रियावादी बनते</a:t>
            </a:r>
            <a:r>
              <a:rPr lang="en-US" sz="4400" dirty="0" smtClean="0"/>
              <a:t>. </a:t>
            </a:r>
            <a:r>
              <a:rPr lang="hi-IN" sz="4400" dirty="0" smtClean="0"/>
              <a:t>अशा वातावरणात कनिष्ठ पदांवर भरती झालेल्या कर्मचाऱ्यांनादेखील याची झळ पोहोचते</a:t>
            </a:r>
            <a:r>
              <a:rPr lang="en-US" sz="4400" dirty="0" smtClean="0"/>
              <a:t>. </a:t>
            </a:r>
            <a:r>
              <a:rPr lang="hi-IN" sz="4400" dirty="0" smtClean="0"/>
              <a:t>नवीन आलेल्या कर्मचाऱ्यांच्या बरोबर काही नवीन तंत्रज्ञानाचा वापर करण्याचा विचार असतो</a:t>
            </a:r>
            <a:r>
              <a:rPr lang="en-US" sz="4400" dirty="0" smtClean="0"/>
              <a:t>; </a:t>
            </a:r>
            <a:r>
              <a:rPr lang="hi-IN" sz="4400" dirty="0" smtClean="0"/>
              <a:t>परंतु परंपरावादी त्यांना विरोध करतात</a:t>
            </a:r>
            <a:r>
              <a:rPr lang="en-US" sz="4400" dirty="0" smtClean="0"/>
              <a:t>. </a:t>
            </a:r>
            <a:r>
              <a:rPr lang="hi-IN" sz="4400" dirty="0" smtClean="0"/>
              <a:t>एक प्रकारच्या संघर्षाचे वातावरण तेथे रुजते</a:t>
            </a:r>
            <a:r>
              <a:rPr lang="en-US" sz="4400" dirty="0" smtClean="0"/>
              <a:t>.</a:t>
            </a:r>
          </a:p>
          <a:p>
            <a:pPr algn="just">
              <a:lnSpc>
                <a:spcPct val="170000"/>
              </a:lnSpc>
              <a:buNone/>
            </a:pPr>
            <a:r>
              <a:rPr lang="hi-IN" sz="4400" dirty="0" smtClean="0"/>
              <a:t>८</a:t>
            </a:r>
            <a:r>
              <a:rPr lang="en-US" sz="4400" dirty="0" smtClean="0"/>
              <a:t>) </a:t>
            </a:r>
            <a:r>
              <a:rPr lang="hi-IN" sz="4400" dirty="0" smtClean="0"/>
              <a:t>प्रा</a:t>
            </a:r>
            <a:r>
              <a:rPr lang="en-US" sz="4400" dirty="0" smtClean="0"/>
              <a:t>. </a:t>
            </a:r>
            <a:r>
              <a:rPr lang="hi-IN" sz="4400" dirty="0" smtClean="0"/>
              <a:t>पिफनर लिहितात की</a:t>
            </a:r>
            <a:r>
              <a:rPr lang="en-US" sz="4400" dirty="0" smtClean="0"/>
              <a:t>, “</a:t>
            </a:r>
            <a:r>
              <a:rPr lang="hi-IN" sz="4400" dirty="0" smtClean="0"/>
              <a:t>केवळ ज्येष्ठतेचे तत्त्व बढतीसाठी ठेवणे म्हणजे उच्च पद अयोग्य आणि असमर्थ व्यक्तीने भरणे होय</a:t>
            </a:r>
            <a:r>
              <a:rPr lang="en-US" sz="4400" dirty="0" smtClean="0"/>
              <a:t>. </a:t>
            </a:r>
            <a:r>
              <a:rPr lang="hi-IN" sz="4400" dirty="0" smtClean="0"/>
              <a:t>यामुळे कर्मचारीवर्गाची महत्त्वाकांक्षा नष्ट होते</a:t>
            </a:r>
            <a:r>
              <a:rPr lang="en-US" sz="4400" dirty="0" smtClean="0"/>
              <a:t>. </a:t>
            </a:r>
            <a:r>
              <a:rPr lang="hi-IN" sz="4400" dirty="0" smtClean="0"/>
              <a:t>नवीन प्रेरणा समाप्त होतात</a:t>
            </a:r>
            <a:r>
              <a:rPr lang="en-US" sz="4400" dirty="0" smtClean="0"/>
              <a:t>. </a:t>
            </a:r>
            <a:r>
              <a:rPr lang="hi-IN" sz="4400" dirty="0" smtClean="0"/>
              <a:t>त्याद्वारे कर्मचाऱ्यांचे व्यक्तिमत्त्व</a:t>
            </a:r>
            <a:r>
              <a:rPr lang="en-US" sz="4400" dirty="0" smtClean="0"/>
              <a:t>, </a:t>
            </a:r>
            <a:r>
              <a:rPr lang="hi-IN" sz="4400" dirty="0" smtClean="0"/>
              <a:t>धैर्य</a:t>
            </a:r>
            <a:r>
              <a:rPr lang="en-US" sz="4400" dirty="0" smtClean="0"/>
              <a:t>, </a:t>
            </a:r>
            <a:r>
              <a:rPr lang="hi-IN" sz="4400" dirty="0" smtClean="0"/>
              <a:t>आत्मनिर्भरता आणि प्रगतिशील दृष्टिकोन विकसित होत असतो</a:t>
            </a:r>
            <a:r>
              <a:rPr lang="en-US" sz="4400" dirty="0" smtClean="0"/>
              <a:t>."</a:t>
            </a:r>
          </a:p>
          <a:p>
            <a:pPr algn="just">
              <a:lnSpc>
                <a:spcPct val="170000"/>
              </a:lnSpc>
              <a:buNone/>
            </a:pPr>
            <a:r>
              <a:rPr lang="hi-IN" sz="4400" dirty="0" smtClean="0"/>
              <a:t>९</a:t>
            </a:r>
            <a:r>
              <a:rPr lang="en-US" sz="4400" dirty="0" smtClean="0"/>
              <a:t>) </a:t>
            </a:r>
            <a:r>
              <a:rPr lang="hi-IN" sz="4400" dirty="0" smtClean="0"/>
              <a:t>प्रा</a:t>
            </a:r>
            <a:r>
              <a:rPr lang="en-US" sz="4400" dirty="0" smtClean="0"/>
              <a:t>. </a:t>
            </a:r>
            <a:r>
              <a:rPr lang="hi-IN" sz="4400" dirty="0" smtClean="0"/>
              <a:t>इ</a:t>
            </a:r>
            <a:r>
              <a:rPr lang="en-US" sz="4400" dirty="0" smtClean="0"/>
              <a:t>. </a:t>
            </a:r>
            <a:r>
              <a:rPr lang="hi-IN" sz="4400" dirty="0" smtClean="0"/>
              <a:t>एन</a:t>
            </a:r>
            <a:r>
              <a:rPr lang="en-US" sz="4400" dirty="0" smtClean="0"/>
              <a:t>. </a:t>
            </a:r>
            <a:r>
              <a:rPr lang="hi-IN" sz="4400" dirty="0" smtClean="0"/>
              <a:t>ग्लॅडनने ज्येष्ठतेच्या तत्त्वावर टीका केली आहे</a:t>
            </a:r>
            <a:r>
              <a:rPr lang="en-US" sz="4400" dirty="0" smtClean="0"/>
              <a:t>. </a:t>
            </a:r>
            <a:r>
              <a:rPr lang="hi-IN" sz="4400" dirty="0" smtClean="0"/>
              <a:t>त्यांच्या मते ज्येष्ठतेचा सिद्धांत हा भ्रामक तथ्यावर आधारलेला आहे</a:t>
            </a:r>
            <a:r>
              <a:rPr lang="en-US" sz="4400" dirty="0" smtClean="0"/>
              <a:t>. </a:t>
            </a:r>
            <a:r>
              <a:rPr lang="hi-IN" sz="4400" dirty="0" smtClean="0"/>
              <a:t>त्यांनी चार मुद्दे मांडले आहेत</a:t>
            </a:r>
            <a:r>
              <a:rPr lang="en-US" sz="44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931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Mangal</vt:lpstr>
      <vt:lpstr>Times New Roman</vt:lpstr>
      <vt:lpstr>Office Theme</vt:lpstr>
      <vt:lpstr>  पदोन्नतीची तत्वे  (Principles ofPromotion) ___________________________ </vt:lpstr>
      <vt:lpstr>पदोन्नतीची तत्वे  (Principles ofPromotion)</vt:lpstr>
      <vt:lpstr>पदोन्नतीची तत्वे  (Principles ofPromotion)</vt:lpstr>
      <vt:lpstr>ज्येष्ठतेचे तत्त्व (Principle of Seniority) </vt:lpstr>
      <vt:lpstr>ज्येष्ठतेच्या तत्त्वाचे गुण </vt:lpstr>
      <vt:lpstr>ज्येष्ठतेच्या तत्त्वाचे गुण </vt:lpstr>
      <vt:lpstr>ज्येष्ठतेच्या तत्त्वाचे दोष </vt:lpstr>
      <vt:lpstr>ज्येष्ठतेच्या तत्त्वाचे दोष </vt:lpstr>
      <vt:lpstr>ज्येष्ठतेच्या तत्त्वाचे दोष </vt:lpstr>
      <vt:lpstr>गुणवत्तेचे तत्व (Principle of Merit) </vt:lpstr>
      <vt:lpstr>गुणवत्तेच्या तत्वाचे गुण  </vt:lpstr>
      <vt:lpstr>गुणवत्तेच्या तत्वाचे दोष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Dhruv</dc:creator>
  <cp:lastModifiedBy>SHREE</cp:lastModifiedBy>
  <cp:revision>9</cp:revision>
  <dcterms:created xsi:type="dcterms:W3CDTF">2006-08-16T00:00:00Z</dcterms:created>
  <dcterms:modified xsi:type="dcterms:W3CDTF">2021-06-21T06:59:49Z</dcterms:modified>
</cp:coreProperties>
</file>